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60" r:id="rId5"/>
    <p:sldId id="259" r:id="rId6"/>
    <p:sldId id="262" r:id="rId7"/>
    <p:sldId id="271" r:id="rId8"/>
    <p:sldId id="261" r:id="rId9"/>
    <p:sldId id="265" r:id="rId10"/>
    <p:sldId id="263" r:id="rId11"/>
    <p:sldId id="264" r:id="rId12"/>
    <p:sldId id="268" r:id="rId13"/>
    <p:sldId id="266" r:id="rId14"/>
    <p:sldId id="267" r:id="rId15"/>
    <p:sldId id="269" r:id="rId16"/>
    <p:sldId id="273" r:id="rId17"/>
    <p:sldId id="270"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1" d="100"/>
          <a:sy n="81" d="100"/>
        </p:scale>
        <p:origin x="-1013" y="-72"/>
      </p:cViewPr>
      <p:guideLst>
        <p:guide orient="horz" pos="2160"/>
        <p:guide pos="2880"/>
      </p:guideLst>
    </p:cSldViewPr>
  </p:slideViewPr>
  <p:notesTextViewPr>
    <p:cViewPr>
      <p:scale>
        <a:sx n="1" d="1"/>
        <a:sy n="1" d="1"/>
      </p:scale>
      <p:origin x="0" y="0"/>
    </p:cViewPr>
  </p:notesTextViewPr>
  <p:sorterViewPr>
    <p:cViewPr>
      <p:scale>
        <a:sx n="100" d="100"/>
        <a:sy n="100" d="100"/>
      </p:scale>
      <p:origin x="0" y="134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19D0E633-DCBB-4A9C-980C-94C28AF47DC5}" type="datetimeFigureOut">
              <a:rPr lang="en-NZ" smtClean="0"/>
              <a:t>13/11/2017</a:t>
            </a:fld>
            <a:endParaRPr lang="en-NZ"/>
          </a:p>
        </p:txBody>
      </p:sp>
      <p:sp>
        <p:nvSpPr>
          <p:cNvPr id="17" name="Footer Placeholder 16"/>
          <p:cNvSpPr>
            <a:spLocks noGrp="1"/>
          </p:cNvSpPr>
          <p:nvPr>
            <p:ph type="ftr" sz="quarter" idx="11"/>
          </p:nvPr>
        </p:nvSpPr>
        <p:spPr/>
        <p:txBody>
          <a:bodyPr/>
          <a:lstStyle/>
          <a:p>
            <a:endParaRPr lang="en-NZ"/>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C053D5A6-3E25-4DFA-BE1C-CEB2F3625E94}" type="slidenum">
              <a:rPr lang="en-NZ" smtClean="0"/>
              <a:t>‹#›</a:t>
            </a:fld>
            <a:endParaRPr lang="en-NZ"/>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9D0E633-DCBB-4A9C-980C-94C28AF47DC5}" type="datetimeFigureOut">
              <a:rPr lang="en-NZ" smtClean="0"/>
              <a:t>13/11/2017</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C053D5A6-3E25-4DFA-BE1C-CEB2F3625E94}" type="slidenum">
              <a:rPr lang="en-NZ" smtClean="0"/>
              <a:t>‹#›</a:t>
            </a:fld>
            <a:endParaRPr lang="en-NZ"/>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C053D5A6-3E25-4DFA-BE1C-CEB2F3625E94}" type="slidenum">
              <a:rPr lang="en-NZ" smtClean="0"/>
              <a:t>‹#›</a:t>
            </a:fld>
            <a:endParaRPr lang="en-NZ"/>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9D0E633-DCBB-4A9C-980C-94C28AF47DC5}" type="datetimeFigureOut">
              <a:rPr lang="en-NZ" smtClean="0"/>
              <a:t>13/11/2017</a:t>
            </a:fld>
            <a:endParaRPr lang="en-NZ"/>
          </a:p>
        </p:txBody>
      </p:sp>
      <p:sp>
        <p:nvSpPr>
          <p:cNvPr id="5" name="Footer Placeholder 4"/>
          <p:cNvSpPr>
            <a:spLocks noGrp="1"/>
          </p:cNvSpPr>
          <p:nvPr>
            <p:ph type="ftr" sz="quarter" idx="11"/>
          </p:nvPr>
        </p:nvSpPr>
        <p:spPr/>
        <p:txBody>
          <a:bodyPr/>
          <a:lstStyle/>
          <a:p>
            <a:endParaRPr lang="en-NZ"/>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19D0E633-DCBB-4A9C-980C-94C28AF47DC5}" type="datetimeFigureOut">
              <a:rPr lang="en-NZ" smtClean="0"/>
              <a:t>13/11/2017</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a:xfrm>
            <a:off x="4361688" y="1026372"/>
            <a:ext cx="457200" cy="441325"/>
          </a:xfrm>
        </p:spPr>
        <p:txBody>
          <a:bodyPr/>
          <a:lstStyle/>
          <a:p>
            <a:fld id="{C053D5A6-3E25-4DFA-BE1C-CEB2F3625E94}" type="slidenum">
              <a:rPr lang="en-NZ" smtClean="0"/>
              <a:t>‹#›</a:t>
            </a:fld>
            <a:endParaRPr lang="en-NZ"/>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NZ"/>
          </a:p>
        </p:txBody>
      </p:sp>
      <p:sp>
        <p:nvSpPr>
          <p:cNvPr id="4" name="Date Placeholder 3"/>
          <p:cNvSpPr>
            <a:spLocks noGrp="1"/>
          </p:cNvSpPr>
          <p:nvPr>
            <p:ph type="dt" sz="half" idx="10"/>
          </p:nvPr>
        </p:nvSpPr>
        <p:spPr/>
        <p:txBody>
          <a:bodyPr/>
          <a:lstStyle/>
          <a:p>
            <a:fld id="{19D0E633-DCBB-4A9C-980C-94C28AF47DC5}" type="datetimeFigureOut">
              <a:rPr lang="en-NZ" smtClean="0"/>
              <a:t>13/11/2017</a:t>
            </a:fld>
            <a:endParaRPr lang="en-NZ"/>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C053D5A6-3E25-4DFA-BE1C-CEB2F3625E94}" type="slidenum">
              <a:rPr lang="en-NZ" smtClean="0"/>
              <a:t>‹#›</a:t>
            </a:fld>
            <a:endParaRPr lang="en-NZ"/>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19D0E633-DCBB-4A9C-980C-94C28AF47DC5}" type="datetimeFigureOut">
              <a:rPr lang="en-NZ" smtClean="0"/>
              <a:t>13/11/2017</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C053D5A6-3E25-4DFA-BE1C-CEB2F3625E94}" type="slidenum">
              <a:rPr lang="en-NZ" smtClean="0"/>
              <a:t>‹#›</a:t>
            </a:fld>
            <a:endParaRPr lang="en-NZ"/>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19D0E633-DCBB-4A9C-980C-94C28AF47DC5}" type="datetimeFigureOut">
              <a:rPr lang="en-NZ" smtClean="0"/>
              <a:t>13/11/2017</a:t>
            </a:fld>
            <a:endParaRPr lang="en-NZ"/>
          </a:p>
        </p:txBody>
      </p:sp>
      <p:sp>
        <p:nvSpPr>
          <p:cNvPr id="8" name="Footer Placeholder 7"/>
          <p:cNvSpPr>
            <a:spLocks noGrp="1"/>
          </p:cNvSpPr>
          <p:nvPr>
            <p:ph type="ftr" sz="quarter" idx="11"/>
          </p:nvPr>
        </p:nvSpPr>
        <p:spPr>
          <a:xfrm>
            <a:off x="304800" y="6409944"/>
            <a:ext cx="3581400" cy="365760"/>
          </a:xfrm>
        </p:spPr>
        <p:txBody>
          <a:bodyPr/>
          <a:lstStyle/>
          <a:p>
            <a:endParaRPr lang="en-NZ"/>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C053D5A6-3E25-4DFA-BE1C-CEB2F3625E94}" type="slidenum">
              <a:rPr lang="en-NZ" smtClean="0"/>
              <a:t>‹#›</a:t>
            </a:fld>
            <a:endParaRPr lang="en-NZ"/>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9D0E633-DCBB-4A9C-980C-94C28AF47DC5}" type="datetimeFigureOut">
              <a:rPr lang="en-NZ" smtClean="0"/>
              <a:t>13/11/2017</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a:xfrm>
            <a:off x="4343400" y="1036020"/>
            <a:ext cx="457200" cy="441325"/>
          </a:xfrm>
        </p:spPr>
        <p:txBody>
          <a:bodyPr/>
          <a:lstStyle/>
          <a:p>
            <a:fld id="{C053D5A6-3E25-4DFA-BE1C-CEB2F3625E94}" type="slidenum">
              <a:rPr lang="en-NZ" smtClean="0"/>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19D0E633-DCBB-4A9C-980C-94C28AF47DC5}" type="datetimeFigureOut">
              <a:rPr lang="en-NZ" smtClean="0"/>
              <a:t>13/11/2017</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C053D5A6-3E25-4DFA-BE1C-CEB2F3625E94}" type="slidenum">
              <a:rPr lang="en-NZ" smtClean="0"/>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C053D5A6-3E25-4DFA-BE1C-CEB2F3625E94}" type="slidenum">
              <a:rPr lang="en-NZ" smtClean="0"/>
              <a:t>‹#›</a:t>
            </a:fld>
            <a:endParaRPr lang="en-NZ"/>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19D0E633-DCBB-4A9C-980C-94C28AF47DC5}" type="datetimeFigureOut">
              <a:rPr lang="en-NZ" smtClean="0"/>
              <a:t>13/11/2017</a:t>
            </a:fld>
            <a:endParaRPr lang="en-NZ"/>
          </a:p>
        </p:txBody>
      </p:sp>
      <p:sp>
        <p:nvSpPr>
          <p:cNvPr id="6" name="Footer Placeholder 5"/>
          <p:cNvSpPr>
            <a:spLocks noGrp="1"/>
          </p:cNvSpPr>
          <p:nvPr>
            <p:ph type="ftr" sz="quarter" idx="11"/>
          </p:nvPr>
        </p:nvSpPr>
        <p:spPr>
          <a:xfrm>
            <a:off x="301752" y="6410848"/>
            <a:ext cx="3383280" cy="365760"/>
          </a:xfrm>
        </p:spPr>
        <p:txBody>
          <a:bodyPr/>
          <a:lstStyle/>
          <a:p>
            <a:endParaRPr lang="en-NZ"/>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C053D5A6-3E25-4DFA-BE1C-CEB2F3625E94}" type="slidenum">
              <a:rPr lang="en-NZ" smtClean="0"/>
              <a:t>‹#›</a:t>
            </a:fld>
            <a:endParaRPr lang="en-NZ"/>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19D0E633-DCBB-4A9C-980C-94C28AF47DC5}" type="datetimeFigureOut">
              <a:rPr lang="en-NZ" smtClean="0"/>
              <a:t>13/11/2017</a:t>
            </a:fld>
            <a:endParaRPr lang="en-NZ"/>
          </a:p>
        </p:txBody>
      </p:sp>
      <p:sp>
        <p:nvSpPr>
          <p:cNvPr id="6" name="Footer Placeholder 5"/>
          <p:cNvSpPr>
            <a:spLocks noGrp="1"/>
          </p:cNvSpPr>
          <p:nvPr>
            <p:ph type="ftr" sz="quarter" idx="11"/>
          </p:nvPr>
        </p:nvSpPr>
        <p:spPr>
          <a:xfrm>
            <a:off x="301752" y="6410848"/>
            <a:ext cx="3584448" cy="365760"/>
          </a:xfrm>
        </p:spPr>
        <p:txBody>
          <a:bodyPr/>
          <a:lstStyle/>
          <a:p>
            <a:endParaRPr lang="en-N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19D0E633-DCBB-4A9C-980C-94C28AF47DC5}" type="datetimeFigureOut">
              <a:rPr lang="en-NZ" smtClean="0"/>
              <a:t>13/11/2017</a:t>
            </a:fld>
            <a:endParaRPr lang="en-NZ"/>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NZ"/>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C053D5A6-3E25-4DFA-BE1C-CEB2F3625E94}" type="slidenum">
              <a:rPr lang="en-NZ" smtClean="0"/>
              <a:t>‹#›</a:t>
            </a:fld>
            <a:endParaRPr lang="en-NZ"/>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permaculturenews.org/2013/04/21/letters-from-new-zealand-a-permaculture-food-forest-in-the-far-south/"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endParaRPr lang="en-NZ" dirty="0"/>
          </a:p>
        </p:txBody>
      </p:sp>
      <p:sp>
        <p:nvSpPr>
          <p:cNvPr id="2" name="Title 1"/>
          <p:cNvSpPr>
            <a:spLocks noGrp="1"/>
          </p:cNvSpPr>
          <p:nvPr>
            <p:ph type="ctrTitle"/>
          </p:nvPr>
        </p:nvSpPr>
        <p:spPr>
          <a:xfrm>
            <a:off x="5013439" y="620688"/>
            <a:ext cx="4104456" cy="1620180"/>
          </a:xfrm>
        </p:spPr>
        <p:txBody>
          <a:bodyPr>
            <a:noAutofit/>
          </a:bodyPr>
          <a:lstStyle/>
          <a:p>
            <a:pPr algn="l"/>
            <a:r>
              <a:rPr lang="en-NZ" sz="2800" b="1" dirty="0" smtClean="0">
                <a:solidFill>
                  <a:schemeClr val="tx1"/>
                </a:solidFill>
              </a:rPr>
              <a:t>Southland can:</a:t>
            </a:r>
            <a:r>
              <a:rPr lang="en-NZ" sz="2000" b="1" dirty="0" smtClean="0">
                <a:solidFill>
                  <a:schemeClr val="tx1"/>
                </a:solidFill>
              </a:rPr>
              <a:t/>
            </a:r>
            <a:br>
              <a:rPr lang="en-NZ" sz="2000" b="1" dirty="0" smtClean="0">
                <a:solidFill>
                  <a:schemeClr val="tx1"/>
                </a:solidFill>
              </a:rPr>
            </a:br>
            <a:r>
              <a:rPr lang="en-NZ" sz="1200" b="1" dirty="0" smtClean="0">
                <a:solidFill>
                  <a:schemeClr val="tx1"/>
                </a:solidFill>
              </a:rPr>
              <a:t/>
            </a:r>
            <a:br>
              <a:rPr lang="en-NZ" sz="1200" b="1" dirty="0" smtClean="0">
                <a:solidFill>
                  <a:schemeClr val="tx1"/>
                </a:solidFill>
              </a:rPr>
            </a:br>
            <a:r>
              <a:rPr lang="en-NZ" sz="2000" b="1" dirty="0" smtClean="0">
                <a:solidFill>
                  <a:schemeClr val="tx1"/>
                </a:solidFill>
              </a:rPr>
              <a:t>-Create </a:t>
            </a:r>
            <a:r>
              <a:rPr lang="en-NZ" sz="2000" b="1" dirty="0">
                <a:solidFill>
                  <a:schemeClr val="tx1"/>
                </a:solidFill>
              </a:rPr>
              <a:t>our own </a:t>
            </a:r>
            <a:r>
              <a:rPr lang="en-NZ" sz="2000" b="1" dirty="0" smtClean="0">
                <a:solidFill>
                  <a:schemeClr val="tx1"/>
                </a:solidFill>
              </a:rPr>
              <a:t>funds</a:t>
            </a:r>
            <a:r>
              <a:rPr lang="en-NZ" sz="2000" b="1" dirty="0">
                <a:solidFill>
                  <a:schemeClr val="tx1"/>
                </a:solidFill>
              </a:rPr>
              <a:t/>
            </a:r>
            <a:br>
              <a:rPr lang="en-NZ" sz="2000" b="1" dirty="0">
                <a:solidFill>
                  <a:schemeClr val="tx1"/>
                </a:solidFill>
              </a:rPr>
            </a:br>
            <a:r>
              <a:rPr lang="en-NZ" sz="2000" b="1" dirty="0" smtClean="0">
                <a:solidFill>
                  <a:schemeClr val="tx1"/>
                </a:solidFill>
              </a:rPr>
              <a:t>-Build </a:t>
            </a:r>
            <a:r>
              <a:rPr lang="en-NZ" sz="2000" b="1" dirty="0">
                <a:solidFill>
                  <a:schemeClr val="tx1"/>
                </a:solidFill>
              </a:rPr>
              <a:t>ourselves up</a:t>
            </a:r>
            <a:br>
              <a:rPr lang="en-NZ" sz="2000" b="1" dirty="0">
                <a:solidFill>
                  <a:schemeClr val="tx1"/>
                </a:solidFill>
              </a:rPr>
            </a:br>
            <a:r>
              <a:rPr lang="en-NZ" sz="2000" b="1" dirty="0" smtClean="0">
                <a:solidFill>
                  <a:schemeClr val="tx1"/>
                </a:solidFill>
              </a:rPr>
              <a:t>-Take </a:t>
            </a:r>
            <a:r>
              <a:rPr lang="en-NZ" sz="2000" b="1" dirty="0">
                <a:solidFill>
                  <a:schemeClr val="tx1"/>
                </a:solidFill>
              </a:rPr>
              <a:t>back our </a:t>
            </a:r>
            <a:r>
              <a:rPr lang="en-NZ" sz="2000" b="1" dirty="0" smtClean="0">
                <a:solidFill>
                  <a:schemeClr val="tx1"/>
                </a:solidFill>
              </a:rPr>
              <a:t>own direction</a:t>
            </a:r>
            <a:endParaRPr lang="en-NZ" sz="2000" b="1" dirty="0">
              <a:solidFill>
                <a:schemeClr val="tx1"/>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0874" y="188640"/>
            <a:ext cx="4654683" cy="26642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descr="C:\Users\Home\Desktop\10409053_786839484698698_1343092855724146124_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24926" y="3645024"/>
            <a:ext cx="5992969" cy="291693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51520" y="4005064"/>
            <a:ext cx="3168352" cy="2308324"/>
          </a:xfrm>
          <a:prstGeom prst="rect">
            <a:avLst/>
          </a:prstGeom>
          <a:noFill/>
        </p:spPr>
        <p:txBody>
          <a:bodyPr wrap="square" rtlCol="0">
            <a:spAutoFit/>
          </a:bodyPr>
          <a:lstStyle/>
          <a:p>
            <a:r>
              <a:rPr lang="en-NZ" sz="2400" b="1" dirty="0" smtClean="0"/>
              <a:t>Southland is unique. </a:t>
            </a:r>
          </a:p>
          <a:p>
            <a:r>
              <a:rPr lang="en-NZ" sz="2400" b="1" dirty="0" smtClean="0"/>
              <a:t>If we accentuate this we will become a world treasure</a:t>
            </a:r>
            <a:r>
              <a:rPr lang="en-NZ" dirty="0" smtClean="0"/>
              <a:t>.</a:t>
            </a:r>
            <a:endParaRPr lang="en-NZ" dirty="0"/>
          </a:p>
        </p:txBody>
      </p:sp>
    </p:spTree>
    <p:extLst>
      <p:ext uri="{BB962C8B-B14F-4D97-AF65-F5344CB8AC3E}">
        <p14:creationId xmlns:p14="http://schemas.microsoft.com/office/powerpoint/2010/main" val="180749484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Heritage Orchard park Network</a:t>
            </a:r>
            <a:endParaRPr lang="en-NZ" dirty="0"/>
          </a:p>
        </p:txBody>
      </p:sp>
      <p:sp>
        <p:nvSpPr>
          <p:cNvPr id="3" name="Content Placeholder 2"/>
          <p:cNvSpPr>
            <a:spLocks noGrp="1"/>
          </p:cNvSpPr>
          <p:nvPr>
            <p:ph sz="quarter" idx="1"/>
          </p:nvPr>
        </p:nvSpPr>
        <p:spPr/>
        <p:txBody>
          <a:bodyPr>
            <a:normAutofit/>
          </a:bodyPr>
          <a:lstStyle/>
          <a:p>
            <a:r>
              <a:rPr lang="en-NZ" sz="2000" dirty="0" smtClean="0"/>
              <a:t>4 Heritage Orchard Parks by 2016, Riverton, </a:t>
            </a:r>
            <a:r>
              <a:rPr lang="en-NZ" sz="2000" dirty="0" err="1" smtClean="0"/>
              <a:t>Waituna</a:t>
            </a:r>
            <a:r>
              <a:rPr lang="en-NZ" sz="2000" dirty="0" smtClean="0"/>
              <a:t>, </a:t>
            </a:r>
            <a:r>
              <a:rPr lang="en-NZ" sz="2000" dirty="0" err="1" smtClean="0"/>
              <a:t>Monowai</a:t>
            </a:r>
            <a:r>
              <a:rPr lang="en-NZ" sz="2000" dirty="0" smtClean="0"/>
              <a:t> and </a:t>
            </a:r>
            <a:r>
              <a:rPr lang="en-NZ" sz="2000" dirty="0" err="1" smtClean="0"/>
              <a:t>Tuatapere</a:t>
            </a:r>
            <a:r>
              <a:rPr lang="en-NZ" sz="2000" dirty="0" smtClean="0"/>
              <a:t>.  </a:t>
            </a:r>
            <a:r>
              <a:rPr lang="en-NZ" sz="2000" dirty="0" smtClean="0"/>
              <a:t>4 1/2 </a:t>
            </a:r>
            <a:r>
              <a:rPr lang="en-NZ" sz="2000" dirty="0" smtClean="0"/>
              <a:t>more planted last 5 weeks:  Woodlands, </a:t>
            </a:r>
            <a:r>
              <a:rPr lang="en-NZ" sz="2000" dirty="0" err="1" smtClean="0"/>
              <a:t>Otautau</a:t>
            </a:r>
            <a:r>
              <a:rPr lang="en-NZ" sz="2000" dirty="0" smtClean="0"/>
              <a:t>, </a:t>
            </a:r>
            <a:r>
              <a:rPr lang="en-NZ" sz="2000" dirty="0" err="1" smtClean="0"/>
              <a:t>Ohai</a:t>
            </a:r>
            <a:r>
              <a:rPr lang="en-NZ" sz="2000" dirty="0" smtClean="0"/>
              <a:t>, Winton and  first batch of trees in Invercargill.</a:t>
            </a:r>
          </a:p>
          <a:p>
            <a:r>
              <a:rPr lang="en-NZ" sz="2000" dirty="0" smtClean="0"/>
              <a:t>2018 Northern Southland, </a:t>
            </a:r>
            <a:r>
              <a:rPr lang="en-NZ" sz="2000" dirty="0" err="1" smtClean="0"/>
              <a:t>Catlins</a:t>
            </a:r>
            <a:r>
              <a:rPr lang="en-NZ" sz="2000" dirty="0" smtClean="0"/>
              <a:t>, South Otago Orchard parks planted</a:t>
            </a:r>
          </a:p>
          <a:p>
            <a:r>
              <a:rPr lang="en-NZ" sz="2000" dirty="0" smtClean="0"/>
              <a:t>2020 Eastern Southland and </a:t>
            </a:r>
            <a:r>
              <a:rPr lang="en-NZ" sz="2000" dirty="0" smtClean="0"/>
              <a:t>Bluff</a:t>
            </a:r>
            <a:endParaRPr lang="en-NZ" sz="2000" dirty="0"/>
          </a:p>
          <a:p>
            <a:pPr marL="0" indent="0">
              <a:buNone/>
            </a:pPr>
            <a:r>
              <a:rPr lang="en-NZ" sz="2000" dirty="0" smtClean="0"/>
              <a:t>Generic sign : Living  archives to the early settlers of each area-  the stories of the family and photos will be included at each park.   </a:t>
            </a:r>
            <a:endParaRPr lang="en-NZ" sz="2000" dirty="0"/>
          </a:p>
          <a:p>
            <a:pPr marL="0" indent="0">
              <a:buNone/>
            </a:pPr>
            <a:r>
              <a:rPr lang="en-NZ" sz="2000" dirty="0" smtClean="0"/>
              <a:t>Each park will have a ‘Friends of the Orchard Park”  team that will meet seasonally for a working bee/ picnic </a:t>
            </a:r>
          </a:p>
          <a:p>
            <a:pPr marL="0" indent="0">
              <a:buNone/>
            </a:pPr>
            <a:r>
              <a:rPr lang="en-NZ" sz="2000" dirty="0" smtClean="0"/>
              <a:t>Community Strengthening /  tourist trail / local fruit  for 80 </a:t>
            </a:r>
            <a:r>
              <a:rPr lang="en-NZ" sz="2000" dirty="0" smtClean="0"/>
              <a:t>years</a:t>
            </a:r>
          </a:p>
          <a:p>
            <a:pPr marL="0" indent="0">
              <a:buNone/>
            </a:pPr>
            <a:r>
              <a:rPr lang="en-NZ" sz="2000" dirty="0" smtClean="0"/>
              <a:t>Want to be a friend of one of the Heritage Orchard Parks?</a:t>
            </a:r>
          </a:p>
          <a:p>
            <a:pPr marL="0" indent="0">
              <a:buNone/>
            </a:pPr>
            <a:r>
              <a:rPr lang="en-NZ" sz="2000" dirty="0" smtClean="0"/>
              <a:t>email: Open orchard @sces.org.nz to get on their email list.</a:t>
            </a:r>
            <a:endParaRPr lang="en-NZ" sz="2000" dirty="0"/>
          </a:p>
        </p:txBody>
      </p:sp>
    </p:spTree>
    <p:extLst>
      <p:ext uri="{BB962C8B-B14F-4D97-AF65-F5344CB8AC3E}">
        <p14:creationId xmlns:p14="http://schemas.microsoft.com/office/powerpoint/2010/main" val="242851056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Southland </a:t>
            </a:r>
            <a:r>
              <a:rPr lang="en-NZ" dirty="0" smtClean="0"/>
              <a:t>is </a:t>
            </a:r>
            <a:r>
              <a:rPr lang="en-NZ" dirty="0" smtClean="0"/>
              <a:t>known for Heritage Apples</a:t>
            </a:r>
            <a:endParaRPr lang="en-NZ" dirty="0"/>
          </a:p>
        </p:txBody>
      </p:sp>
      <p:sp>
        <p:nvSpPr>
          <p:cNvPr id="3" name="Content Placeholder 2"/>
          <p:cNvSpPr>
            <a:spLocks noGrp="1"/>
          </p:cNvSpPr>
          <p:nvPr>
            <p:ph sz="quarter" idx="1"/>
          </p:nvPr>
        </p:nvSpPr>
        <p:spPr/>
        <p:txBody>
          <a:bodyPr>
            <a:normAutofit lnSpcReduction="10000"/>
          </a:bodyPr>
          <a:lstStyle/>
          <a:p>
            <a:pPr marL="0" indent="0">
              <a:buNone/>
            </a:pPr>
            <a:r>
              <a:rPr lang="en-NZ" dirty="0" smtClean="0"/>
              <a:t>Steve </a:t>
            </a:r>
            <a:r>
              <a:rPr lang="en-NZ" dirty="0" err="1" smtClean="0"/>
              <a:t>Nally</a:t>
            </a:r>
            <a:r>
              <a:rPr lang="en-NZ" dirty="0" smtClean="0"/>
              <a:t> has already got a heritage cider accepting any unwanted Fruit linked to this project</a:t>
            </a:r>
          </a:p>
          <a:p>
            <a:pPr marL="0" indent="0">
              <a:buNone/>
            </a:pPr>
            <a:r>
              <a:rPr lang="en-NZ" dirty="0" smtClean="0"/>
              <a:t>Other opportunities:</a:t>
            </a:r>
          </a:p>
          <a:p>
            <a:pPr marL="0" indent="0">
              <a:buNone/>
            </a:pPr>
            <a:r>
              <a:rPr lang="en-NZ" dirty="0" smtClean="0"/>
              <a:t>Southland  Heritage Apple Cider vinegar</a:t>
            </a:r>
          </a:p>
          <a:p>
            <a:pPr marL="0" indent="0">
              <a:buNone/>
            </a:pPr>
            <a:r>
              <a:rPr lang="en-NZ" dirty="0" smtClean="0"/>
              <a:t>Heritage Apple Pies</a:t>
            </a:r>
          </a:p>
          <a:p>
            <a:pPr marL="0" indent="0">
              <a:buNone/>
            </a:pPr>
            <a:r>
              <a:rPr lang="en-NZ" dirty="0" smtClean="0"/>
              <a:t>Apply Jelly and Apple Honey</a:t>
            </a:r>
          </a:p>
          <a:p>
            <a:pPr marL="0" indent="0">
              <a:buNone/>
            </a:pPr>
            <a:r>
              <a:rPr lang="en-NZ" dirty="0" smtClean="0"/>
              <a:t>Nurseries selling heritage trees nationally</a:t>
            </a:r>
          </a:p>
          <a:p>
            <a:pPr marL="0" indent="0">
              <a:buNone/>
            </a:pPr>
            <a:r>
              <a:rPr lang="en-NZ" dirty="0" smtClean="0"/>
              <a:t>Orchard Market gardens once more and Southland export the health varieties of fruit overseas fresh or dried</a:t>
            </a:r>
          </a:p>
          <a:p>
            <a:pPr marL="0" indent="0">
              <a:buNone/>
            </a:pPr>
            <a:endParaRPr lang="en-NZ" dirty="0" smtClean="0"/>
          </a:p>
        </p:txBody>
      </p:sp>
    </p:spTree>
    <p:extLst>
      <p:ext uri="{BB962C8B-B14F-4D97-AF65-F5344CB8AC3E}">
        <p14:creationId xmlns:p14="http://schemas.microsoft.com/office/powerpoint/2010/main" val="192136100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The Longwood’s Resilience Loop</a:t>
            </a:r>
            <a:endParaRPr lang="en-NZ" dirty="0"/>
          </a:p>
        </p:txBody>
      </p:sp>
      <p:pic>
        <p:nvPicPr>
          <p:cNvPr id="3074" name="Picture 2" descr="C:\Users\Home\Desktop\map pf suthland.png"/>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4644008" y="1268760"/>
            <a:ext cx="4255318" cy="6808509"/>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79512" y="1484784"/>
            <a:ext cx="4248472" cy="5847755"/>
          </a:xfrm>
          <a:prstGeom prst="rect">
            <a:avLst/>
          </a:prstGeom>
          <a:noFill/>
        </p:spPr>
        <p:txBody>
          <a:bodyPr wrap="square" rtlCol="0">
            <a:spAutoFit/>
          </a:bodyPr>
          <a:lstStyle/>
          <a:p>
            <a:r>
              <a:rPr lang="en-GB" sz="2000" dirty="0" smtClean="0"/>
              <a:t>The </a:t>
            </a:r>
            <a:r>
              <a:rPr lang="en-GB" sz="2000" dirty="0" smtClean="0"/>
              <a:t>newly proposed Western </a:t>
            </a:r>
            <a:r>
              <a:rPr lang="en-GB" sz="2000" dirty="0"/>
              <a:t>Southland loop around the Longwood mountains will pass by 15 small country towns with several more on the edges that can work in.  A truck can pick up and drop of along that loop to each communities ‘depot.’  Bottled milk, artisan bread, knitted socks, vegetables, fruit, handmade gifts, wooden spoons, weekly western southland Newspaper, chemist prescriptions, mail,  cut flowers.   There will be many opportunities for social enterprise and self-employment which is unlimited</a:t>
            </a:r>
            <a:endParaRPr lang="en-NZ" sz="2000" dirty="0"/>
          </a:p>
          <a:p>
            <a:endParaRPr lang="en-NZ" dirty="0"/>
          </a:p>
          <a:p>
            <a:endParaRPr lang="en-NZ" dirty="0" smtClean="0"/>
          </a:p>
          <a:p>
            <a:endParaRPr lang="en-NZ" dirty="0"/>
          </a:p>
        </p:txBody>
      </p:sp>
    </p:spTree>
    <p:extLst>
      <p:ext uri="{BB962C8B-B14F-4D97-AF65-F5344CB8AC3E}">
        <p14:creationId xmlns:p14="http://schemas.microsoft.com/office/powerpoint/2010/main" val="134699590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214852"/>
            <a:ext cx="8534400" cy="758952"/>
          </a:xfrm>
        </p:spPr>
        <p:txBody>
          <a:bodyPr/>
          <a:lstStyle/>
          <a:p>
            <a:r>
              <a:rPr lang="en-NZ" dirty="0" smtClean="0"/>
              <a:t>Food Forest Education</a:t>
            </a:r>
            <a:endParaRPr lang="en-NZ" dirty="0"/>
          </a:p>
        </p:txBody>
      </p:sp>
      <p:sp>
        <p:nvSpPr>
          <p:cNvPr id="3" name="Content Placeholder 2"/>
          <p:cNvSpPr>
            <a:spLocks noGrp="1"/>
          </p:cNvSpPr>
          <p:nvPr>
            <p:ph sz="quarter" idx="1"/>
          </p:nvPr>
        </p:nvSpPr>
        <p:spPr>
          <a:xfrm>
            <a:off x="301752" y="1527048"/>
            <a:ext cx="3504566" cy="4572000"/>
          </a:xfrm>
        </p:spPr>
        <p:txBody>
          <a:bodyPr>
            <a:normAutofit/>
          </a:bodyPr>
          <a:lstStyle/>
          <a:p>
            <a:r>
              <a:rPr lang="en-NZ" sz="2100" dirty="0" smtClean="0"/>
              <a:t>These tours </a:t>
            </a:r>
            <a:r>
              <a:rPr lang="en-NZ" sz="2100" dirty="0"/>
              <a:t>are now on </a:t>
            </a:r>
            <a:r>
              <a:rPr lang="en-NZ" sz="2100" dirty="0" err="1"/>
              <a:t>Bookwhen</a:t>
            </a:r>
            <a:r>
              <a:rPr lang="en-NZ" sz="2100" dirty="0"/>
              <a:t> and are proving very </a:t>
            </a:r>
            <a:r>
              <a:rPr lang="en-NZ" sz="2100" dirty="0" smtClean="0"/>
              <a:t>popular</a:t>
            </a:r>
          </a:p>
          <a:p>
            <a:r>
              <a:rPr lang="en-NZ" sz="2000" dirty="0"/>
              <a:t>These tours are now on </a:t>
            </a:r>
            <a:r>
              <a:rPr lang="en-NZ" sz="2000" dirty="0" err="1"/>
              <a:t>Bookwhen</a:t>
            </a:r>
            <a:r>
              <a:rPr lang="en-NZ" sz="2000" dirty="0"/>
              <a:t> and are proving very popular</a:t>
            </a:r>
          </a:p>
          <a:p>
            <a:r>
              <a:rPr lang="en-NZ" sz="2000" dirty="0" smtClean="0"/>
              <a:t>There is now a level </a:t>
            </a:r>
            <a:r>
              <a:rPr lang="en-NZ" sz="2000" dirty="0"/>
              <a:t>5 </a:t>
            </a:r>
            <a:r>
              <a:rPr lang="en-NZ" sz="2000" dirty="0" smtClean="0"/>
              <a:t>NZQA </a:t>
            </a:r>
            <a:r>
              <a:rPr lang="en-NZ" sz="2000" dirty="0"/>
              <a:t>qualification that we can teach for national and international </a:t>
            </a:r>
            <a:r>
              <a:rPr lang="en-NZ" sz="2000" dirty="0" smtClean="0"/>
              <a:t>students but do need to work under an establishes NZQA educational provider.</a:t>
            </a:r>
          </a:p>
          <a:p>
            <a:endParaRPr lang="en-NZ" sz="2000" dirty="0"/>
          </a:p>
        </p:txBody>
      </p:sp>
      <p:pic>
        <p:nvPicPr>
          <p:cNvPr id="4" name="Picture 2" descr="E:\Food Forest Tour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01363" y="1198217"/>
            <a:ext cx="4486742" cy="53244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8045486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err="1" smtClean="0"/>
              <a:t>Aparima</a:t>
            </a:r>
            <a:r>
              <a:rPr lang="en-NZ" dirty="0" smtClean="0"/>
              <a:t> College enhancement</a:t>
            </a:r>
            <a:endParaRPr lang="en-NZ" dirty="0"/>
          </a:p>
        </p:txBody>
      </p:sp>
      <p:sp>
        <p:nvSpPr>
          <p:cNvPr id="3" name="Content Placeholder 2"/>
          <p:cNvSpPr>
            <a:spLocks noGrp="1"/>
          </p:cNvSpPr>
          <p:nvPr>
            <p:ph sz="quarter" idx="1"/>
          </p:nvPr>
        </p:nvSpPr>
        <p:spPr/>
        <p:txBody>
          <a:bodyPr>
            <a:normAutofit fontScale="92500" lnSpcReduction="10000"/>
          </a:bodyPr>
          <a:lstStyle/>
          <a:p>
            <a:r>
              <a:rPr lang="en-NZ" dirty="0" smtClean="0"/>
              <a:t>College has had its struggles and loosing students as a result- community want to re-invigorate it!</a:t>
            </a:r>
          </a:p>
          <a:p>
            <a:r>
              <a:rPr lang="en-NZ" dirty="0" smtClean="0"/>
              <a:t>Management and staff want to collaborate with us to build up a point of difference to attract national and international students working with the new sustainability curriculum</a:t>
            </a:r>
          </a:p>
          <a:p>
            <a:r>
              <a:rPr lang="en-NZ" dirty="0" smtClean="0"/>
              <a:t>Eco Academy course (Like Wanaka’s outdoor one) for year 13, 14 and adults wanting to go into environment related careers</a:t>
            </a:r>
          </a:p>
          <a:p>
            <a:r>
              <a:rPr lang="en-NZ" dirty="0" smtClean="0"/>
              <a:t>Fiordland College started first but we have different opportunities/ ecosystems so they could partner up for an education package</a:t>
            </a:r>
            <a:endParaRPr lang="en-NZ" dirty="0"/>
          </a:p>
        </p:txBody>
      </p:sp>
    </p:spTree>
    <p:extLst>
      <p:ext uri="{BB962C8B-B14F-4D97-AF65-F5344CB8AC3E}">
        <p14:creationId xmlns:p14="http://schemas.microsoft.com/office/powerpoint/2010/main" val="227286508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2018  1oth Heritage Harvest Festival</a:t>
            </a:r>
            <a:br>
              <a:rPr lang="en-NZ" dirty="0" smtClean="0"/>
            </a:br>
            <a:r>
              <a:rPr lang="en-NZ" dirty="0" smtClean="0"/>
              <a:t>added potato theme  </a:t>
            </a:r>
            <a:br>
              <a:rPr lang="en-NZ" dirty="0" smtClean="0"/>
            </a:br>
            <a:r>
              <a:rPr lang="en-NZ" dirty="0" smtClean="0"/>
              <a:t>24</a:t>
            </a:r>
            <a:r>
              <a:rPr lang="en-NZ" baseline="30000" dirty="0" smtClean="0"/>
              <a:t>th</a:t>
            </a:r>
            <a:r>
              <a:rPr lang="en-NZ" dirty="0" smtClean="0"/>
              <a:t> and 25</a:t>
            </a:r>
            <a:r>
              <a:rPr lang="en-NZ" baseline="30000" dirty="0" smtClean="0"/>
              <a:t>th</a:t>
            </a:r>
            <a:r>
              <a:rPr lang="en-NZ" dirty="0" smtClean="0"/>
              <a:t> March 2018</a:t>
            </a:r>
            <a:endParaRPr lang="en-NZ" dirty="0"/>
          </a:p>
        </p:txBody>
      </p:sp>
      <p:pic>
        <p:nvPicPr>
          <p:cNvPr id="5" name="Picture Placeholder 4"/>
          <p:cNvPicPr>
            <a:picLocks noGrp="1" noChangeAspect="1"/>
          </p:cNvPicPr>
          <p:nvPr>
            <p:ph type="pic" idx="1"/>
          </p:nvPr>
        </p:nvPicPr>
        <p:blipFill>
          <a:blip r:embed="rId2" cstate="print">
            <a:extLst>
              <a:ext uri="{28A0092B-C50C-407E-A947-70E740481C1C}">
                <a14:useLocalDpi xmlns:a14="http://schemas.microsoft.com/office/drawing/2010/main" val="0"/>
              </a:ext>
            </a:extLst>
          </a:blip>
          <a:srcRect t="1402" b="1402"/>
          <a:stretch>
            <a:fillRect/>
          </a:stretch>
        </p:blipFill>
        <p:spPr>
          <a:xfrm>
            <a:off x="3208901" y="609600"/>
            <a:ext cx="5658873" cy="4115544"/>
          </a:xfrm>
        </p:spPr>
      </p:pic>
      <p:sp>
        <p:nvSpPr>
          <p:cNvPr id="4" name="Text Placeholder 3"/>
          <p:cNvSpPr>
            <a:spLocks noGrp="1"/>
          </p:cNvSpPr>
          <p:nvPr>
            <p:ph type="body" sz="half" idx="2"/>
          </p:nvPr>
        </p:nvSpPr>
        <p:spPr/>
        <p:txBody>
          <a:bodyPr>
            <a:normAutofit fontScale="92500"/>
          </a:bodyPr>
          <a:lstStyle/>
          <a:p>
            <a:r>
              <a:rPr lang="en-NZ" sz="2000" dirty="0" smtClean="0"/>
              <a:t>International guest woman from Peru who is  teaching traditional </a:t>
            </a:r>
            <a:r>
              <a:rPr lang="en-NZ" sz="2000" dirty="0"/>
              <a:t>P</a:t>
            </a:r>
            <a:r>
              <a:rPr lang="en-NZ" sz="2000" dirty="0" smtClean="0"/>
              <a:t>eruvian </a:t>
            </a:r>
            <a:r>
              <a:rPr lang="en-NZ" sz="2000" dirty="0" smtClean="0"/>
              <a:t>potato cooking  and presenting slide show of their </a:t>
            </a:r>
            <a:r>
              <a:rPr lang="en-NZ" sz="2000" dirty="0" smtClean="0"/>
              <a:t>potato </a:t>
            </a:r>
            <a:r>
              <a:rPr lang="en-NZ" sz="2000" dirty="0" smtClean="0"/>
              <a:t>varieties</a:t>
            </a:r>
          </a:p>
          <a:p>
            <a:r>
              <a:rPr lang="en-NZ" sz="2000" dirty="0" smtClean="0"/>
              <a:t>The couple  </a:t>
            </a:r>
            <a:r>
              <a:rPr lang="en-NZ" sz="2000" dirty="0" smtClean="0"/>
              <a:t>have their own </a:t>
            </a:r>
            <a:r>
              <a:rPr lang="en-NZ" sz="2000" dirty="0" smtClean="0"/>
              <a:t>social enterprise from their heirloom vegetable </a:t>
            </a:r>
            <a:r>
              <a:rPr lang="en-NZ" sz="2000" dirty="0" err="1" smtClean="0"/>
              <a:t>Maca</a:t>
            </a:r>
            <a:r>
              <a:rPr lang="en-NZ" sz="2000" dirty="0" smtClean="0"/>
              <a:t>  all proceeds to keep their youth from drifting into the big </a:t>
            </a:r>
            <a:r>
              <a:rPr lang="en-NZ" sz="2000" dirty="0" smtClean="0"/>
              <a:t>cities.</a:t>
            </a:r>
            <a:endParaRPr lang="en-NZ" sz="2000" dirty="0" smtClean="0"/>
          </a:p>
          <a:p>
            <a:endParaRPr lang="en-NZ" sz="1800" dirty="0"/>
          </a:p>
        </p:txBody>
      </p:sp>
    </p:spTree>
    <p:extLst>
      <p:ext uri="{BB962C8B-B14F-4D97-AF65-F5344CB8AC3E}">
        <p14:creationId xmlns:p14="http://schemas.microsoft.com/office/powerpoint/2010/main" val="226630530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Conclusion</a:t>
            </a:r>
            <a:endParaRPr lang="en-NZ" dirty="0"/>
          </a:p>
        </p:txBody>
      </p:sp>
      <p:sp>
        <p:nvSpPr>
          <p:cNvPr id="3" name="Content Placeholder 2"/>
          <p:cNvSpPr>
            <a:spLocks noGrp="1"/>
          </p:cNvSpPr>
          <p:nvPr>
            <p:ph sz="quarter" idx="1"/>
          </p:nvPr>
        </p:nvSpPr>
        <p:spPr/>
        <p:txBody>
          <a:bodyPr/>
          <a:lstStyle/>
          <a:p>
            <a:r>
              <a:rPr lang="en-GB" dirty="0"/>
              <a:t>Southland has potential to be an international example of what ‘future living’ could be like and stepping over ‘last centuries’ thinking that economic growth was the best way forward</a:t>
            </a:r>
            <a:r>
              <a:rPr lang="en-GB" dirty="0" smtClean="0"/>
              <a:t>.</a:t>
            </a:r>
            <a:endParaRPr lang="en-NZ" dirty="0"/>
          </a:p>
          <a:p>
            <a:r>
              <a:rPr lang="en-GB" dirty="0"/>
              <a:t>Using Social Enterprise models where people and the environment we live in comes first with our future generations foremost in our mind.</a:t>
            </a:r>
            <a:endParaRPr lang="en-NZ" dirty="0"/>
          </a:p>
          <a:p>
            <a:r>
              <a:rPr lang="en-NZ" i="1" dirty="0"/>
              <a:t>Never doubt that a small group of thoughtful, committed citizens can change the world; indeed, it's the only thing that ever has</a:t>
            </a:r>
            <a:r>
              <a:rPr lang="en-NZ" i="1" dirty="0" smtClean="0"/>
              <a:t>.       </a:t>
            </a:r>
            <a:r>
              <a:rPr lang="en-NZ" i="1" dirty="0" smtClean="0"/>
              <a:t>Margaret </a:t>
            </a:r>
            <a:r>
              <a:rPr lang="en-NZ" i="1" dirty="0" smtClean="0"/>
              <a:t>Mead</a:t>
            </a:r>
            <a:endParaRPr lang="en-NZ" dirty="0"/>
          </a:p>
        </p:txBody>
      </p:sp>
    </p:spTree>
    <p:extLst>
      <p:ext uri="{BB962C8B-B14F-4D97-AF65-F5344CB8AC3E}">
        <p14:creationId xmlns:p14="http://schemas.microsoft.com/office/powerpoint/2010/main" val="123319625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Future Southland</a:t>
            </a:r>
            <a:endParaRPr lang="en-NZ" dirty="0"/>
          </a:p>
        </p:txBody>
      </p:sp>
      <p:sp>
        <p:nvSpPr>
          <p:cNvPr id="3" name="Content Placeholder 2"/>
          <p:cNvSpPr>
            <a:spLocks noGrp="1"/>
          </p:cNvSpPr>
          <p:nvPr>
            <p:ph sz="quarter" idx="1"/>
          </p:nvPr>
        </p:nvSpPr>
        <p:spPr/>
        <p:txBody>
          <a:bodyPr/>
          <a:lstStyle/>
          <a:p>
            <a:pPr marL="0" indent="0">
              <a:buNone/>
            </a:pPr>
            <a:r>
              <a:rPr lang="en-NZ" dirty="0" smtClean="0"/>
              <a:t>Beautiful, clean, green and diverse natural environment – EVEN the roadsides</a:t>
            </a:r>
          </a:p>
          <a:p>
            <a:pPr marL="0" indent="0">
              <a:buNone/>
            </a:pPr>
            <a:r>
              <a:rPr lang="en-NZ" dirty="0" smtClean="0"/>
              <a:t>Swim under water safe Rivers/100% renewable energy</a:t>
            </a:r>
          </a:p>
          <a:p>
            <a:pPr marL="0" indent="0">
              <a:buNone/>
            </a:pPr>
            <a:r>
              <a:rPr lang="en-NZ" dirty="0" smtClean="0"/>
              <a:t>80 % Food once again grown in Southland for Southland with connected communities </a:t>
            </a:r>
          </a:p>
          <a:p>
            <a:pPr marL="0" indent="0">
              <a:buNone/>
            </a:pPr>
            <a:r>
              <a:rPr lang="en-NZ" dirty="0" smtClean="0"/>
              <a:t>People come to visit to enjoy a province that turned itself around early and retain its rural uniqueness for all to enjoy and to leave a legacy for the future generations.</a:t>
            </a:r>
          </a:p>
          <a:p>
            <a:pPr marL="0" indent="0">
              <a:buNone/>
            </a:pPr>
            <a:endParaRPr lang="en-NZ" dirty="0"/>
          </a:p>
        </p:txBody>
      </p:sp>
    </p:spTree>
    <p:extLst>
      <p:ext uri="{BB962C8B-B14F-4D97-AF65-F5344CB8AC3E}">
        <p14:creationId xmlns:p14="http://schemas.microsoft.com/office/powerpoint/2010/main" val="224082838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548680"/>
            <a:ext cx="8534400" cy="758952"/>
          </a:xfrm>
        </p:spPr>
        <p:txBody>
          <a:bodyPr>
            <a:normAutofit fontScale="90000"/>
          </a:bodyPr>
          <a:lstStyle/>
          <a:p>
            <a:pPr marL="571500" indent="-571500">
              <a:buFont typeface="Arial" panose="020B0604020202020204" pitchFamily="34" charset="0"/>
              <a:buChar char="•"/>
            </a:pPr>
            <a:r>
              <a:rPr lang="en-NZ" u="sng" dirty="0" smtClean="0">
                <a:hlinkClick r:id="rId2"/>
              </a:rPr>
              <a:t/>
            </a:r>
            <a:br>
              <a:rPr lang="en-NZ" u="sng" dirty="0" smtClean="0">
                <a:hlinkClick r:id="rId2"/>
              </a:rPr>
            </a:br>
            <a:r>
              <a:rPr lang="en-NZ" u="sng" dirty="0">
                <a:hlinkClick r:id="rId2"/>
              </a:rPr>
              <a:t/>
            </a:r>
            <a:br>
              <a:rPr lang="en-NZ" u="sng" dirty="0">
                <a:hlinkClick r:id="rId2"/>
              </a:rPr>
            </a:br>
            <a:r>
              <a:rPr lang="en-NZ" u="sng" dirty="0" smtClean="0">
                <a:hlinkClick r:id="rId2"/>
              </a:rPr>
              <a:t/>
            </a:r>
            <a:br>
              <a:rPr lang="en-NZ" u="sng" dirty="0" smtClean="0">
                <a:hlinkClick r:id="rId2"/>
              </a:rPr>
            </a:br>
            <a:r>
              <a:rPr lang="en-NZ" u="sng" dirty="0">
                <a:hlinkClick r:id="rId2"/>
              </a:rPr>
              <a:t/>
            </a:r>
            <a:br>
              <a:rPr lang="en-NZ" u="sng" dirty="0">
                <a:hlinkClick r:id="rId2"/>
              </a:rPr>
            </a:br>
            <a:r>
              <a:rPr lang="en-NZ" u="sng" dirty="0" smtClean="0">
                <a:hlinkClick r:id="rId2"/>
              </a:rPr>
              <a:t/>
            </a:r>
            <a:br>
              <a:rPr lang="en-NZ" u="sng" dirty="0" smtClean="0">
                <a:hlinkClick r:id="rId2"/>
              </a:rPr>
            </a:br>
            <a:r>
              <a:rPr lang="en-NZ" u="sng" dirty="0">
                <a:hlinkClick r:id="rId2"/>
              </a:rPr>
              <a:t/>
            </a:r>
            <a:br>
              <a:rPr lang="en-NZ" u="sng" dirty="0">
                <a:hlinkClick r:id="rId2"/>
              </a:rPr>
            </a:br>
            <a:r>
              <a:rPr lang="en-NZ" u="sng" dirty="0" smtClean="0">
                <a:hlinkClick r:id="rId2"/>
              </a:rPr>
              <a:t/>
            </a:r>
            <a:br>
              <a:rPr lang="en-NZ" u="sng" dirty="0" smtClean="0">
                <a:hlinkClick r:id="rId2"/>
              </a:rPr>
            </a:br>
            <a:r>
              <a:rPr lang="en-NZ" u="sng" dirty="0">
                <a:hlinkClick r:id="rId2"/>
              </a:rPr>
              <a:t/>
            </a:r>
            <a:br>
              <a:rPr lang="en-NZ" u="sng" dirty="0">
                <a:hlinkClick r:id="rId2"/>
              </a:rPr>
            </a:br>
            <a:r>
              <a:rPr lang="en-NZ" dirty="0"/>
              <a:t/>
            </a:r>
            <a:br>
              <a:rPr lang="en-NZ" dirty="0"/>
            </a:br>
            <a:r>
              <a:rPr lang="en-NZ" dirty="0" smtClean="0"/>
              <a:t/>
            </a:r>
            <a:br>
              <a:rPr lang="en-NZ" dirty="0" smtClean="0"/>
            </a:br>
            <a:r>
              <a:rPr lang="en-NZ" dirty="0" smtClean="0"/>
              <a:t/>
            </a:r>
            <a:br>
              <a:rPr lang="en-NZ" dirty="0" smtClean="0"/>
            </a:br>
            <a:r>
              <a:rPr lang="en-NZ" dirty="0" smtClean="0"/>
              <a:t/>
            </a:r>
            <a:br>
              <a:rPr lang="en-NZ" dirty="0" smtClean="0"/>
            </a:br>
            <a:r>
              <a:rPr lang="en-NZ" dirty="0"/>
              <a:t/>
            </a:r>
            <a:br>
              <a:rPr lang="en-NZ" dirty="0"/>
            </a:br>
            <a:r>
              <a:rPr lang="en-NZ" dirty="0" smtClean="0"/>
              <a:t/>
            </a:r>
            <a:br>
              <a:rPr lang="en-NZ" dirty="0" smtClean="0"/>
            </a:br>
            <a:r>
              <a:rPr lang="en-NZ" dirty="0"/>
              <a:t/>
            </a:r>
            <a:br>
              <a:rPr lang="en-NZ" dirty="0"/>
            </a:br>
            <a:r>
              <a:rPr lang="en-NZ" dirty="0" smtClean="0"/>
              <a:t/>
            </a:r>
            <a:br>
              <a:rPr lang="en-NZ" dirty="0" smtClean="0"/>
            </a:br>
            <a:r>
              <a:rPr lang="en-NZ" dirty="0" smtClean="0"/>
              <a:t>South Coast Environment </a:t>
            </a:r>
            <a:r>
              <a:rPr lang="en-NZ" dirty="0" smtClean="0"/>
              <a:t>Societies </a:t>
            </a:r>
            <a:br>
              <a:rPr lang="en-NZ" dirty="0" smtClean="0"/>
            </a:br>
            <a:r>
              <a:rPr lang="en-NZ" dirty="0" smtClean="0"/>
              <a:t>Mission Statement</a:t>
            </a:r>
            <a:endParaRPr lang="en-NZ" dirty="0"/>
          </a:p>
        </p:txBody>
      </p:sp>
      <p:sp>
        <p:nvSpPr>
          <p:cNvPr id="3" name="Content Placeholder 2"/>
          <p:cNvSpPr>
            <a:spLocks noGrp="1"/>
          </p:cNvSpPr>
          <p:nvPr>
            <p:ph sz="quarter" idx="1"/>
          </p:nvPr>
        </p:nvSpPr>
        <p:spPr>
          <a:xfrm>
            <a:off x="2555776" y="4365104"/>
            <a:ext cx="6131024" cy="1761059"/>
          </a:xfrm>
        </p:spPr>
        <p:txBody>
          <a:bodyPr/>
          <a:lstStyle/>
          <a:p>
            <a:endParaRPr lang="en-NZ" dirty="0" smtClean="0"/>
          </a:p>
          <a:p>
            <a:endParaRPr lang="en-NZ" dirty="0"/>
          </a:p>
        </p:txBody>
      </p:sp>
      <p:sp>
        <p:nvSpPr>
          <p:cNvPr id="6" name="TextBox 5"/>
          <p:cNvSpPr txBox="1"/>
          <p:nvPr/>
        </p:nvSpPr>
        <p:spPr>
          <a:xfrm>
            <a:off x="611560" y="1844824"/>
            <a:ext cx="7344816" cy="3600986"/>
          </a:xfrm>
          <a:prstGeom prst="rect">
            <a:avLst/>
          </a:prstGeom>
          <a:noFill/>
        </p:spPr>
        <p:txBody>
          <a:bodyPr wrap="square" rtlCol="0">
            <a:spAutoFit/>
          </a:bodyPr>
          <a:lstStyle/>
          <a:p>
            <a:r>
              <a:rPr lang="en-NZ" sz="3200" dirty="0" smtClean="0"/>
              <a:t>Our vision is a sustainable and resilient </a:t>
            </a:r>
            <a:r>
              <a:rPr lang="en-NZ" sz="3200" dirty="0" err="1" smtClean="0"/>
              <a:t>Aotearoa</a:t>
            </a:r>
            <a:r>
              <a:rPr lang="en-NZ" sz="3200" dirty="0" smtClean="0"/>
              <a:t> / New Zealand where there are good leaders, resources, systems and examples available to assist and support all types of people to adopt sustainable lifestyles and care for and about their environment</a:t>
            </a:r>
            <a:r>
              <a:rPr lang="en-NZ" sz="3600" dirty="0" smtClean="0"/>
              <a:t>. </a:t>
            </a:r>
            <a:endParaRPr lang="en-NZ" sz="3600" dirty="0"/>
          </a:p>
        </p:txBody>
      </p:sp>
    </p:spTree>
    <p:extLst>
      <p:ext uri="{BB962C8B-B14F-4D97-AF65-F5344CB8AC3E}">
        <p14:creationId xmlns:p14="http://schemas.microsoft.com/office/powerpoint/2010/main" val="20342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Our priorities for Southland </a:t>
            </a:r>
            <a:endParaRPr lang="en-NZ" dirty="0"/>
          </a:p>
        </p:txBody>
      </p:sp>
      <p:sp>
        <p:nvSpPr>
          <p:cNvPr id="4" name="Content Placeholder 3"/>
          <p:cNvSpPr txBox="1">
            <a:spLocks noGrp="1"/>
          </p:cNvSpPr>
          <p:nvPr>
            <p:ph sz="quarter" idx="1"/>
          </p:nvPr>
        </p:nvSpPr>
        <p:spPr>
          <a:xfrm>
            <a:off x="301752" y="1527048"/>
            <a:ext cx="8503920" cy="4995214"/>
          </a:xfrm>
          <a:prstGeom prst="rect">
            <a:avLst/>
          </a:prstGeom>
          <a:noFill/>
        </p:spPr>
        <p:txBody>
          <a:bodyPr wrap="square" rtlCol="0">
            <a:spAutoFit/>
          </a:bodyPr>
          <a:lstStyle/>
          <a:p>
            <a:pPr marL="285750" indent="-285750">
              <a:buFont typeface="Arial" panose="020B0604020202020204" pitchFamily="34" charset="0"/>
              <a:buChar char="•"/>
            </a:pPr>
            <a:endParaRPr lang="en-NZ" dirty="0" smtClean="0"/>
          </a:p>
          <a:p>
            <a:pPr marL="285750" indent="-285750">
              <a:buFont typeface="Arial" panose="020B0604020202020204" pitchFamily="34" charset="0"/>
              <a:buChar char="•"/>
            </a:pPr>
            <a:r>
              <a:rPr lang="en-NZ" dirty="0" smtClean="0"/>
              <a:t>Environment  :  Really be the “clean and green” </a:t>
            </a:r>
          </a:p>
          <a:p>
            <a:pPr marL="285750" indent="-285750">
              <a:buFont typeface="Arial" panose="020B0604020202020204" pitchFamily="34" charset="0"/>
              <a:buChar char="•"/>
            </a:pPr>
            <a:r>
              <a:rPr lang="en-NZ" dirty="0" smtClean="0"/>
              <a:t>Resilience built in before it is needed </a:t>
            </a:r>
          </a:p>
          <a:p>
            <a:pPr marL="285750" indent="-285750">
              <a:buFont typeface="Arial" panose="020B0604020202020204" pitchFamily="34" charset="0"/>
              <a:buChar char="•"/>
            </a:pPr>
            <a:r>
              <a:rPr lang="en-NZ" dirty="0" smtClean="0"/>
              <a:t>Communities  strengthened and revitalised</a:t>
            </a:r>
          </a:p>
          <a:p>
            <a:pPr marL="285750" indent="-285750">
              <a:buFont typeface="Arial" panose="020B0604020202020204" pitchFamily="34" charset="0"/>
              <a:buChar char="•"/>
            </a:pPr>
            <a:r>
              <a:rPr lang="en-NZ" dirty="0" smtClean="0"/>
              <a:t>Localising of food and basic resources</a:t>
            </a:r>
          </a:p>
          <a:p>
            <a:pPr marL="285750" indent="-285750">
              <a:buFont typeface="Arial" panose="020B0604020202020204" pitchFamily="34" charset="0"/>
              <a:buChar char="•"/>
            </a:pPr>
            <a:r>
              <a:rPr lang="en-NZ" dirty="0" smtClean="0"/>
              <a:t>Social Enterprises nurtured</a:t>
            </a:r>
          </a:p>
          <a:p>
            <a:pPr marL="285750" indent="-285750">
              <a:buFont typeface="Arial" panose="020B0604020202020204" pitchFamily="34" charset="0"/>
              <a:buChar char="•"/>
            </a:pPr>
            <a:r>
              <a:rPr lang="en-NZ" dirty="0" smtClean="0"/>
              <a:t>Targeted education local, national, international  </a:t>
            </a:r>
          </a:p>
          <a:p>
            <a:pPr marL="285750" indent="-285750">
              <a:buFont typeface="Arial" panose="020B0604020202020204" pitchFamily="34" charset="0"/>
              <a:buChar char="•"/>
            </a:pPr>
            <a:r>
              <a:rPr lang="en-NZ" dirty="0" smtClean="0"/>
              <a:t>Tourism :  </a:t>
            </a:r>
            <a:r>
              <a:rPr lang="en-NZ" dirty="0"/>
              <a:t>Emphasising  </a:t>
            </a:r>
            <a:r>
              <a:rPr lang="en-NZ" dirty="0" smtClean="0"/>
              <a:t>Southland’s uniqueness</a:t>
            </a:r>
            <a:endParaRPr lang="en-NZ" dirty="0"/>
          </a:p>
          <a:p>
            <a:pPr marL="285750" indent="-285750">
              <a:buFont typeface="Arial" panose="020B0604020202020204" pitchFamily="34" charset="0"/>
              <a:buChar char="•"/>
            </a:pPr>
            <a:endParaRPr lang="en-NZ" dirty="0" smtClean="0"/>
          </a:p>
          <a:p>
            <a:endParaRPr lang="en-NZ" dirty="0"/>
          </a:p>
        </p:txBody>
      </p:sp>
    </p:spTree>
    <p:extLst>
      <p:ext uri="{BB962C8B-B14F-4D97-AF65-F5344CB8AC3E}">
        <p14:creationId xmlns:p14="http://schemas.microsoft.com/office/powerpoint/2010/main" val="134689185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Our History</a:t>
            </a:r>
            <a:endParaRPr lang="en-NZ" dirty="0"/>
          </a:p>
        </p:txBody>
      </p:sp>
      <p:sp>
        <p:nvSpPr>
          <p:cNvPr id="3" name="Content Placeholder 2"/>
          <p:cNvSpPr>
            <a:spLocks noGrp="1"/>
          </p:cNvSpPr>
          <p:nvPr>
            <p:ph sz="quarter" idx="1"/>
          </p:nvPr>
        </p:nvSpPr>
        <p:spPr/>
        <p:txBody>
          <a:bodyPr/>
          <a:lstStyle/>
          <a:p>
            <a:r>
              <a:rPr lang="en-NZ" dirty="0" smtClean="0"/>
              <a:t>28 years Organic Gardeners Group</a:t>
            </a:r>
          </a:p>
          <a:p>
            <a:r>
              <a:rPr lang="en-NZ" dirty="0" smtClean="0"/>
              <a:t>27 years Organic Food Co-op</a:t>
            </a:r>
          </a:p>
          <a:p>
            <a:r>
              <a:rPr lang="en-NZ" dirty="0" smtClean="0"/>
              <a:t>25 years Estuary Care Group</a:t>
            </a:r>
          </a:p>
          <a:p>
            <a:r>
              <a:rPr lang="en-NZ" dirty="0" smtClean="0"/>
              <a:t>24 year old Food Forest (Guyton’s)</a:t>
            </a:r>
            <a:r>
              <a:rPr lang="en-NZ" sz="1800" dirty="0" smtClean="0"/>
              <a:t> Internationally significant</a:t>
            </a:r>
            <a:endParaRPr lang="en-NZ" dirty="0" smtClean="0"/>
          </a:p>
          <a:p>
            <a:r>
              <a:rPr lang="en-NZ" dirty="0" smtClean="0"/>
              <a:t>21 Years Environment Centre  </a:t>
            </a:r>
            <a:r>
              <a:rPr lang="en-NZ" sz="1800" dirty="0" smtClean="0"/>
              <a:t>judged best in NZ 2016 </a:t>
            </a:r>
            <a:r>
              <a:rPr lang="en-NZ" sz="1800" dirty="0" err="1"/>
              <a:t>M.f.E</a:t>
            </a:r>
            <a:r>
              <a:rPr lang="en-NZ" sz="1800" dirty="0"/>
              <a:t> . </a:t>
            </a:r>
            <a:endParaRPr lang="en-NZ" sz="1800" dirty="0" smtClean="0"/>
          </a:p>
          <a:p>
            <a:r>
              <a:rPr lang="en-NZ" dirty="0" smtClean="0"/>
              <a:t>18 years Seed Savers Network</a:t>
            </a:r>
          </a:p>
          <a:p>
            <a:r>
              <a:rPr lang="en-NZ" dirty="0" smtClean="0"/>
              <a:t>10 years Open Orchard project </a:t>
            </a:r>
            <a:r>
              <a:rPr lang="en-NZ" sz="1800" dirty="0" smtClean="0"/>
              <a:t>Internationally </a:t>
            </a:r>
            <a:r>
              <a:rPr lang="en-NZ" sz="1800" dirty="0" smtClean="0"/>
              <a:t>significant collection of heritage pip fruit diversity.</a:t>
            </a:r>
            <a:endParaRPr lang="en-NZ" sz="1800" dirty="0" smtClean="0"/>
          </a:p>
          <a:p>
            <a:r>
              <a:rPr lang="en-NZ" dirty="0" smtClean="0"/>
              <a:t>9 years Heritage Harvest Festival</a:t>
            </a:r>
          </a:p>
          <a:p>
            <a:pPr marL="0" indent="0">
              <a:buNone/>
            </a:pPr>
            <a:endParaRPr lang="en-NZ" dirty="0" smtClean="0"/>
          </a:p>
          <a:p>
            <a:endParaRPr lang="en-NZ" dirty="0" smtClean="0"/>
          </a:p>
          <a:p>
            <a:endParaRPr lang="en-NZ" dirty="0"/>
          </a:p>
        </p:txBody>
      </p:sp>
    </p:spTree>
    <p:extLst>
      <p:ext uri="{BB962C8B-B14F-4D97-AF65-F5344CB8AC3E}">
        <p14:creationId xmlns:p14="http://schemas.microsoft.com/office/powerpoint/2010/main" val="1375789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dirty="0" smtClean="0"/>
              <a:t>Our Societies extraordinary media exposure</a:t>
            </a:r>
            <a:endParaRPr lang="en-NZ" dirty="0"/>
          </a:p>
        </p:txBody>
      </p:sp>
      <p:sp>
        <p:nvSpPr>
          <p:cNvPr id="3" name="Content Placeholder 2"/>
          <p:cNvSpPr>
            <a:spLocks noGrp="1"/>
          </p:cNvSpPr>
          <p:nvPr>
            <p:ph sz="quarter" idx="1"/>
          </p:nvPr>
        </p:nvSpPr>
        <p:spPr>
          <a:xfrm>
            <a:off x="301752" y="1484784"/>
            <a:ext cx="8590728" cy="5184576"/>
          </a:xfrm>
          <a:solidFill>
            <a:schemeClr val="bg2">
              <a:lumMod val="90000"/>
            </a:schemeClr>
          </a:solidFill>
        </p:spPr>
        <p:txBody>
          <a:bodyPr>
            <a:normAutofit lnSpcReduction="10000"/>
          </a:bodyPr>
          <a:lstStyle/>
          <a:p>
            <a:r>
              <a:rPr lang="en-NZ" sz="1400" dirty="0" smtClean="0"/>
              <a:t>Best of Country Calendar 2015</a:t>
            </a:r>
          </a:p>
          <a:p>
            <a:r>
              <a:rPr lang="en-NZ" sz="1400" dirty="0" smtClean="0"/>
              <a:t>Al Brown’s  Get Fresh TV show and  cook book</a:t>
            </a:r>
          </a:p>
          <a:p>
            <a:r>
              <a:rPr lang="en-NZ" sz="1400" dirty="0" err="1" smtClean="0"/>
              <a:t>Te</a:t>
            </a:r>
            <a:r>
              <a:rPr lang="en-NZ" sz="1400" dirty="0" smtClean="0"/>
              <a:t> Radar  TV show</a:t>
            </a:r>
          </a:p>
          <a:p>
            <a:r>
              <a:rPr lang="en-NZ" sz="1400" dirty="0" smtClean="0"/>
              <a:t>Organic NZ  magazine several times in last decade including the cover photo</a:t>
            </a:r>
          </a:p>
          <a:p>
            <a:r>
              <a:rPr lang="en-NZ" sz="1400" dirty="0" smtClean="0"/>
              <a:t>Robert Guyton writes for NZ Gardner magazine and also their on line Get Fresh magazine every month</a:t>
            </a:r>
          </a:p>
          <a:p>
            <a:r>
              <a:rPr lang="en-NZ" sz="1400" dirty="0" smtClean="0"/>
              <a:t> Taste Soul food</a:t>
            </a:r>
          </a:p>
          <a:p>
            <a:r>
              <a:rPr lang="en-NZ" sz="1400" dirty="0" smtClean="0"/>
              <a:t>Centre fold of NZ Geographic</a:t>
            </a:r>
          </a:p>
          <a:p>
            <a:r>
              <a:rPr lang="en-NZ" sz="1400" dirty="0" smtClean="0"/>
              <a:t>The Life (Southlands promotional magazine)</a:t>
            </a:r>
          </a:p>
          <a:p>
            <a:r>
              <a:rPr lang="en-NZ" sz="1400" dirty="0" smtClean="0"/>
              <a:t>‘Get down to Earth ‘  own community Radio Show for a year</a:t>
            </a:r>
          </a:p>
          <a:p>
            <a:r>
              <a:rPr lang="en-NZ" sz="1400" dirty="0" smtClean="0"/>
              <a:t>International on-line Permaculture Magazine</a:t>
            </a:r>
          </a:p>
          <a:p>
            <a:r>
              <a:rPr lang="en-NZ" sz="1400" dirty="0" smtClean="0"/>
              <a:t>Life and Leisure Magazine</a:t>
            </a:r>
          </a:p>
          <a:p>
            <a:r>
              <a:rPr lang="en-NZ" sz="1400" dirty="0" smtClean="0"/>
              <a:t>Robert features on Tony Morrell’s garden show once a month</a:t>
            </a:r>
          </a:p>
          <a:p>
            <a:r>
              <a:rPr lang="en-NZ" sz="1400" dirty="0" smtClean="0"/>
              <a:t>Kentish Cosmo Barnes National radio </a:t>
            </a:r>
          </a:p>
          <a:p>
            <a:r>
              <a:rPr lang="en-NZ" sz="1400" dirty="0" smtClean="0"/>
              <a:t>Southland times so many times we stopped taking the cuttings out</a:t>
            </a:r>
          </a:p>
          <a:p>
            <a:r>
              <a:rPr lang="en-NZ" sz="1400" dirty="0" smtClean="0"/>
              <a:t>‘Welcome to  the Food Forest’ You tube</a:t>
            </a:r>
          </a:p>
          <a:p>
            <a:r>
              <a:rPr lang="en-NZ" sz="1400" dirty="0" smtClean="0"/>
              <a:t>‘An invitation to Wildness’ You Tube</a:t>
            </a:r>
          </a:p>
          <a:p>
            <a:r>
              <a:rPr lang="en-NZ" sz="1400" dirty="0" smtClean="0"/>
              <a:t>Otago access Radio  a few times</a:t>
            </a:r>
          </a:p>
          <a:p>
            <a:r>
              <a:rPr lang="en-NZ" sz="1400" dirty="0" smtClean="0"/>
              <a:t>Lifestyle Block Magazine</a:t>
            </a:r>
          </a:p>
          <a:p>
            <a:pPr marL="0" indent="0">
              <a:buNone/>
            </a:pPr>
            <a:r>
              <a:rPr lang="en-NZ" sz="1400" dirty="0"/>
              <a:t> </a:t>
            </a:r>
            <a:r>
              <a:rPr lang="en-NZ" sz="1400" dirty="0" smtClean="0"/>
              <a:t>                                                      and much more…..</a:t>
            </a:r>
          </a:p>
          <a:p>
            <a:pPr marL="0" indent="0">
              <a:buNone/>
            </a:pPr>
            <a:endParaRPr lang="en-NZ" sz="1400" dirty="0" smtClean="0"/>
          </a:p>
          <a:p>
            <a:pPr marL="0" indent="0">
              <a:buNone/>
            </a:pPr>
            <a:r>
              <a:rPr lang="en-NZ" sz="1400" dirty="0" smtClean="0"/>
              <a:t>We are regarded as famous and need to build capacity and enterprise around this opportunity for the good of Southland </a:t>
            </a:r>
            <a:endParaRPr lang="en-NZ" sz="1200" dirty="0" smtClean="0"/>
          </a:p>
          <a:p>
            <a:endParaRPr lang="en-NZ" dirty="0" smtClean="0"/>
          </a:p>
          <a:p>
            <a:endParaRPr lang="en-NZ" dirty="0" smtClean="0"/>
          </a:p>
          <a:p>
            <a:endParaRPr lang="en-NZ" dirty="0"/>
          </a:p>
        </p:txBody>
      </p:sp>
    </p:spTree>
    <p:extLst>
      <p:ext uri="{BB962C8B-B14F-4D97-AF65-F5344CB8AC3E}">
        <p14:creationId xmlns:p14="http://schemas.microsoft.com/office/powerpoint/2010/main" val="369396517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Popular Support</a:t>
            </a:r>
            <a:endParaRPr lang="en-NZ" dirty="0"/>
          </a:p>
        </p:txBody>
      </p:sp>
      <p:sp>
        <p:nvSpPr>
          <p:cNvPr id="3" name="Content Placeholder 2"/>
          <p:cNvSpPr>
            <a:spLocks noGrp="1"/>
          </p:cNvSpPr>
          <p:nvPr>
            <p:ph sz="quarter" idx="1"/>
          </p:nvPr>
        </p:nvSpPr>
        <p:spPr/>
        <p:txBody>
          <a:bodyPr>
            <a:normAutofit lnSpcReduction="10000"/>
          </a:bodyPr>
          <a:lstStyle/>
          <a:p>
            <a:r>
              <a:rPr lang="en-NZ" dirty="0" smtClean="0"/>
              <a:t>Feasibility Study to buy building and develop education centre  9+/10 value to community 370 participated , many very supportive comments on a very low key survey monkey, many outside our region</a:t>
            </a:r>
          </a:p>
          <a:p>
            <a:r>
              <a:rPr lang="en-NZ" dirty="0" smtClean="0"/>
              <a:t>Landlord called our bluff as he didn’t want to sell- gave us 4 weeks to raise $73,000 then on open market…. 3 weeks Pledge </a:t>
            </a:r>
            <a:r>
              <a:rPr lang="en-NZ" dirty="0"/>
              <a:t>M</a:t>
            </a:r>
            <a:r>
              <a:rPr lang="en-NZ" dirty="0" smtClean="0"/>
              <a:t>e campaign  $53,000 and offers of loans for balance – now own our base.  (no more rent)   Raised 1/3 of development  cost already.</a:t>
            </a:r>
            <a:endParaRPr lang="en-NZ" dirty="0"/>
          </a:p>
        </p:txBody>
      </p:sp>
    </p:spTree>
    <p:extLst>
      <p:ext uri="{BB962C8B-B14F-4D97-AF65-F5344CB8AC3E}">
        <p14:creationId xmlns:p14="http://schemas.microsoft.com/office/powerpoint/2010/main" val="309993152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Eco Riverton</a:t>
            </a:r>
            <a:endParaRPr lang="en-NZ" dirty="0"/>
          </a:p>
        </p:txBody>
      </p:sp>
      <p:sp>
        <p:nvSpPr>
          <p:cNvPr id="3" name="Content Placeholder 2"/>
          <p:cNvSpPr>
            <a:spLocks noGrp="1"/>
          </p:cNvSpPr>
          <p:nvPr>
            <p:ph sz="quarter" idx="1"/>
          </p:nvPr>
        </p:nvSpPr>
        <p:spPr/>
        <p:txBody>
          <a:bodyPr/>
          <a:lstStyle/>
          <a:p>
            <a:r>
              <a:rPr lang="en-NZ" dirty="0" smtClean="0"/>
              <a:t>Adult </a:t>
            </a:r>
            <a:r>
              <a:rPr lang="en-NZ" dirty="0" smtClean="0"/>
              <a:t>children or our original families are  </a:t>
            </a:r>
            <a:r>
              <a:rPr lang="en-NZ" dirty="0" smtClean="0"/>
              <a:t>moving back with their families to bring them up in Riverton</a:t>
            </a:r>
          </a:p>
          <a:p>
            <a:r>
              <a:rPr lang="en-NZ" dirty="0" smtClean="0"/>
              <a:t>Central Otago residents buy cribs in Riverton and shop for Organic Food</a:t>
            </a:r>
          </a:p>
          <a:p>
            <a:r>
              <a:rPr lang="en-NZ" dirty="0" smtClean="0"/>
              <a:t>Eco village development on </a:t>
            </a:r>
            <a:r>
              <a:rPr lang="en-NZ" dirty="0" smtClean="0"/>
              <a:t>‘estuary </a:t>
            </a:r>
            <a:r>
              <a:rPr lang="en-NZ" dirty="0" smtClean="0"/>
              <a:t>side including a community wetland, native bush reserve and meditation centre. 8 properties for sale now.</a:t>
            </a:r>
          </a:p>
          <a:p>
            <a:r>
              <a:rPr lang="en-NZ" dirty="0" smtClean="0"/>
              <a:t>Talk of the 2020 World </a:t>
            </a:r>
            <a:r>
              <a:rPr lang="en-NZ" dirty="0" smtClean="0"/>
              <a:t>Planetary  </a:t>
            </a:r>
            <a:r>
              <a:rPr lang="en-NZ" dirty="0" smtClean="0"/>
              <a:t>game coming to Riverton </a:t>
            </a:r>
            <a:r>
              <a:rPr lang="en-NZ" dirty="0" smtClean="0"/>
              <a:t>in conjunction with the </a:t>
            </a:r>
            <a:r>
              <a:rPr lang="en-NZ" dirty="0" smtClean="0"/>
              <a:t>Findhorn </a:t>
            </a:r>
            <a:r>
              <a:rPr lang="en-NZ" dirty="0" smtClean="0"/>
              <a:t>Foundation in Scotland.</a:t>
            </a:r>
            <a:endParaRPr lang="en-NZ" dirty="0"/>
          </a:p>
        </p:txBody>
      </p:sp>
    </p:spTree>
    <p:extLst>
      <p:ext uri="{BB962C8B-B14F-4D97-AF65-F5344CB8AC3E}">
        <p14:creationId xmlns:p14="http://schemas.microsoft.com/office/powerpoint/2010/main" val="261020725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dirty="0" smtClean="0"/>
              <a:t>Resources </a:t>
            </a:r>
            <a:r>
              <a:rPr lang="en-NZ" dirty="0" smtClean="0"/>
              <a:t>our groups </a:t>
            </a:r>
            <a:r>
              <a:rPr lang="en-NZ" dirty="0" smtClean="0"/>
              <a:t>have for Southlands future</a:t>
            </a:r>
            <a:endParaRPr lang="en-NZ" dirty="0"/>
          </a:p>
        </p:txBody>
      </p:sp>
      <p:sp>
        <p:nvSpPr>
          <p:cNvPr id="3" name="Content Placeholder 2"/>
          <p:cNvSpPr>
            <a:spLocks noGrp="1"/>
          </p:cNvSpPr>
          <p:nvPr>
            <p:ph sz="quarter" idx="1"/>
          </p:nvPr>
        </p:nvSpPr>
        <p:spPr/>
        <p:txBody>
          <a:bodyPr>
            <a:normAutofit/>
          </a:bodyPr>
          <a:lstStyle/>
          <a:p>
            <a:pPr marL="0" indent="0">
              <a:buNone/>
            </a:pPr>
            <a:r>
              <a:rPr lang="en-NZ" dirty="0" smtClean="0"/>
              <a:t>Capability to provide extensive all ages community education programme  </a:t>
            </a:r>
            <a:r>
              <a:rPr lang="en-NZ" sz="1800" dirty="0" smtClean="0"/>
              <a:t>e.g. earth </a:t>
            </a:r>
            <a:r>
              <a:rPr lang="en-NZ" sz="1800" dirty="0"/>
              <a:t>education bus to schools, resilience /sustainability education to </a:t>
            </a:r>
            <a:r>
              <a:rPr lang="en-NZ" sz="1800" dirty="0" smtClean="0"/>
              <a:t>communities   (Many  skilled teachers/ tutors)</a:t>
            </a:r>
            <a:endParaRPr lang="en-NZ" sz="1800" dirty="0"/>
          </a:p>
          <a:p>
            <a:pPr marL="0" indent="0">
              <a:buNone/>
            </a:pPr>
            <a:r>
              <a:rPr lang="en-NZ" dirty="0" smtClean="0"/>
              <a:t>Heritage Vegetable seed collection- </a:t>
            </a:r>
            <a:r>
              <a:rPr lang="en-NZ" sz="1800" dirty="0" smtClean="0"/>
              <a:t>seed enterprise for resilience and national markets </a:t>
            </a:r>
          </a:p>
          <a:p>
            <a:pPr marL="0" indent="0">
              <a:buNone/>
            </a:pPr>
            <a:r>
              <a:rPr lang="en-NZ" dirty="0" smtClean="0"/>
              <a:t>Heritage Potato collection – </a:t>
            </a:r>
            <a:r>
              <a:rPr lang="en-NZ" sz="1800" dirty="0" smtClean="0"/>
              <a:t>potato </a:t>
            </a:r>
            <a:r>
              <a:rPr lang="en-NZ" sz="1800" dirty="0"/>
              <a:t>enterprise for resilience </a:t>
            </a:r>
            <a:r>
              <a:rPr lang="en-NZ" sz="1800" dirty="0" smtClean="0"/>
              <a:t>and national markets   </a:t>
            </a:r>
            <a:r>
              <a:rPr lang="en-NZ" sz="1800" dirty="0" smtClean="0"/>
              <a:t>(also heritage </a:t>
            </a:r>
            <a:r>
              <a:rPr lang="en-NZ" sz="1800" dirty="0" smtClean="0"/>
              <a:t>potato chips)</a:t>
            </a:r>
          </a:p>
          <a:p>
            <a:pPr marL="0" indent="0">
              <a:buNone/>
            </a:pPr>
            <a:r>
              <a:rPr lang="en-NZ" dirty="0" smtClean="0"/>
              <a:t>Heritage Fruit Tree Collection – </a:t>
            </a:r>
            <a:r>
              <a:rPr lang="en-NZ" sz="1800" dirty="0" smtClean="0"/>
              <a:t>pip fruit interest, health interest,  market interest both fruit and trees- untapped potential </a:t>
            </a:r>
            <a:r>
              <a:rPr lang="en-NZ" sz="1800" dirty="0" smtClean="0"/>
              <a:t>+Heritage Orchard Parks </a:t>
            </a:r>
            <a:r>
              <a:rPr lang="en-NZ" dirty="0" smtClean="0"/>
              <a:t>Established </a:t>
            </a:r>
            <a:r>
              <a:rPr lang="en-NZ" dirty="0" smtClean="0"/>
              <a:t>Environment hub /website -</a:t>
            </a:r>
            <a:r>
              <a:rPr lang="en-NZ" sz="1200" dirty="0" smtClean="0"/>
              <a:t> </a:t>
            </a:r>
            <a:r>
              <a:rPr lang="en-NZ" sz="1800" dirty="0" smtClean="0"/>
              <a:t>extensive resources, information, advice services -  that can be easily replicated for more resource hubs in other towns </a:t>
            </a:r>
            <a:endParaRPr lang="en-NZ" sz="1800" dirty="0" smtClean="0"/>
          </a:p>
          <a:p>
            <a:pPr marL="0" indent="0">
              <a:buNone/>
            </a:pPr>
            <a:endParaRPr lang="en-NZ" dirty="0"/>
          </a:p>
        </p:txBody>
      </p:sp>
    </p:spTree>
    <p:extLst>
      <p:ext uri="{BB962C8B-B14F-4D97-AF65-F5344CB8AC3E}">
        <p14:creationId xmlns:p14="http://schemas.microsoft.com/office/powerpoint/2010/main" val="167741422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469" y="0"/>
            <a:ext cx="9032333" cy="936104"/>
          </a:xfrm>
        </p:spPr>
        <p:txBody>
          <a:bodyPr>
            <a:normAutofit fontScale="90000"/>
          </a:bodyPr>
          <a:lstStyle/>
          <a:p>
            <a:r>
              <a:rPr lang="en-NZ" dirty="0" smtClean="0"/>
              <a:t>Social Enterprise Southland example to the </a:t>
            </a:r>
            <a:r>
              <a:rPr lang="en-NZ" dirty="0" smtClean="0"/>
              <a:t>world</a:t>
            </a:r>
            <a:endParaRPr lang="en-NZ" dirty="0"/>
          </a:p>
        </p:txBody>
      </p:sp>
      <p:sp>
        <p:nvSpPr>
          <p:cNvPr id="3" name="Content Placeholder 2"/>
          <p:cNvSpPr>
            <a:spLocks noGrp="1"/>
          </p:cNvSpPr>
          <p:nvPr>
            <p:ph sz="quarter" idx="1"/>
          </p:nvPr>
        </p:nvSpPr>
        <p:spPr/>
        <p:txBody>
          <a:bodyPr>
            <a:normAutofit fontScale="85000" lnSpcReduction="10000"/>
          </a:bodyPr>
          <a:lstStyle/>
          <a:p>
            <a:pPr marL="0" indent="0">
              <a:buNone/>
            </a:pPr>
            <a:r>
              <a:rPr lang="en-NZ" dirty="0" smtClean="0"/>
              <a:t>Robyn and Hollie attended the Social Enterprise world forum in Christchurch and it very, very, inspirational. </a:t>
            </a:r>
          </a:p>
          <a:p>
            <a:pPr marL="0" indent="0">
              <a:buNone/>
            </a:pPr>
            <a:r>
              <a:rPr lang="en-NZ" dirty="0" smtClean="0"/>
              <a:t>It is a way for our Society to build capacity, raising our own funds to enhance our own projects rather relying on grants.   Idea way to bring back locally owned economic growth </a:t>
            </a:r>
            <a:r>
              <a:rPr lang="en-NZ" dirty="0" smtClean="0"/>
              <a:t>in smaller, depleted, </a:t>
            </a:r>
            <a:r>
              <a:rPr lang="en-NZ" dirty="0" smtClean="0"/>
              <a:t>rural areas or after disasters.</a:t>
            </a:r>
          </a:p>
          <a:p>
            <a:pPr marL="0" indent="0">
              <a:buNone/>
            </a:pPr>
            <a:r>
              <a:rPr lang="en-NZ" dirty="0" smtClean="0"/>
              <a:t>CHCH leading the way in NZ,  Scotland and UK</a:t>
            </a:r>
          </a:p>
          <a:p>
            <a:pPr marL="0" indent="0">
              <a:buNone/>
            </a:pPr>
            <a:r>
              <a:rPr lang="en-NZ" dirty="0" smtClean="0"/>
              <a:t>Vietnam,  Thailand, rural USA </a:t>
            </a:r>
            <a:r>
              <a:rPr lang="en-NZ" dirty="0" smtClean="0"/>
              <a:t>are the present world leaders S.E.</a:t>
            </a:r>
            <a:r>
              <a:rPr lang="en-NZ" dirty="0" smtClean="0"/>
              <a:t> There </a:t>
            </a:r>
            <a:r>
              <a:rPr lang="en-NZ" dirty="0" smtClean="0"/>
              <a:t>are great resources open to us on the internet.</a:t>
            </a:r>
          </a:p>
          <a:p>
            <a:pPr marL="0" indent="0">
              <a:buNone/>
            </a:pPr>
            <a:r>
              <a:rPr lang="en-NZ" dirty="0" smtClean="0"/>
              <a:t>Southland is ideally </a:t>
            </a:r>
            <a:r>
              <a:rPr lang="en-NZ" dirty="0" smtClean="0"/>
              <a:t>suited to become the leaders of Social Enterprise in NZ </a:t>
            </a:r>
            <a:r>
              <a:rPr lang="en-NZ" dirty="0" smtClean="0"/>
              <a:t>; and our Society could lead the way.</a:t>
            </a:r>
            <a:endParaRPr lang="en-NZ" dirty="0" smtClean="0"/>
          </a:p>
          <a:p>
            <a:pPr marL="0" indent="0">
              <a:buNone/>
            </a:pPr>
            <a:r>
              <a:rPr lang="en-NZ" dirty="0" smtClean="0"/>
              <a:t>This in itself will draw others to visit Southland to learn or come and live here and join in with their skills and knowledge.</a:t>
            </a:r>
          </a:p>
          <a:p>
            <a:pPr marL="0" indent="0">
              <a:buNone/>
            </a:pPr>
            <a:endParaRPr lang="en-NZ" dirty="0"/>
          </a:p>
        </p:txBody>
      </p:sp>
    </p:spTree>
    <p:extLst>
      <p:ext uri="{BB962C8B-B14F-4D97-AF65-F5344CB8AC3E}">
        <p14:creationId xmlns:p14="http://schemas.microsoft.com/office/powerpoint/2010/main" val="322389842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914</TotalTime>
  <Words>1414</Words>
  <Application>Microsoft Office PowerPoint</Application>
  <PresentationFormat>On-screen Show (4:3)</PresentationFormat>
  <Paragraphs>108</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Civic</vt:lpstr>
      <vt:lpstr>Southland can:  -Create our own funds -Build ourselves up -Take back our own direction</vt:lpstr>
      <vt:lpstr>                South Coast Environment Societies  Mission Statement</vt:lpstr>
      <vt:lpstr>Our priorities for Southland </vt:lpstr>
      <vt:lpstr>Our History</vt:lpstr>
      <vt:lpstr>Our Societies extraordinary media exposure</vt:lpstr>
      <vt:lpstr>Popular Support</vt:lpstr>
      <vt:lpstr>Eco Riverton</vt:lpstr>
      <vt:lpstr>Resources our groups have for Southlands future</vt:lpstr>
      <vt:lpstr>Social Enterprise Southland example to the world</vt:lpstr>
      <vt:lpstr>Heritage Orchard park Network</vt:lpstr>
      <vt:lpstr>Southland is known for Heritage Apples</vt:lpstr>
      <vt:lpstr>The Longwood’s Resilience Loop</vt:lpstr>
      <vt:lpstr>Food Forest Education</vt:lpstr>
      <vt:lpstr>Aparima College enhancement</vt:lpstr>
      <vt:lpstr>2018  1oth Heritage Harvest Festival added potato theme   24th and 25th March 2018</vt:lpstr>
      <vt:lpstr>Conclusion</vt:lpstr>
      <vt:lpstr>Future Southland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Robyn Guyton</dc:creator>
  <cp:lastModifiedBy>Office</cp:lastModifiedBy>
  <cp:revision>46</cp:revision>
  <dcterms:created xsi:type="dcterms:W3CDTF">2017-10-18T05:10:04Z</dcterms:created>
  <dcterms:modified xsi:type="dcterms:W3CDTF">2017-11-13T03:36:51Z</dcterms:modified>
</cp:coreProperties>
</file>